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61" r:id="rId3"/>
    <p:sldId id="272" r:id="rId4"/>
    <p:sldId id="259" r:id="rId5"/>
    <p:sldId id="273" r:id="rId6"/>
    <p:sldId id="26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56D5"/>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4DDE05-4964-4104-A77E-DA345D428FB5}" v="34" dt="2023-06-12T18:48:04.397"/>
    <p1510:client id="{8D79CE49-EBA0-42F9-B83C-F5AE358A3CCC}" v="412" dt="2023-06-12T17:25:08.177"/>
    <p1510:client id="{B0A50D22-7C34-4EB0-86C4-23C779FC7DC6}" v="1" dt="2022-02-18T15:28:36.3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81" d="100"/>
          <a:sy n="81" d="100"/>
        </p:scale>
        <p:origin x="749" y="6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png>
</file>

<file path=ppt/media/image2.jpeg>
</file>

<file path=ppt/media/image3.jpe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2FC69D3D-1DA2-4715-8ED9-0CEE8AB71CD5}" type="datetimeFigureOut">
              <a:rPr lang="en-US" smtClean="0"/>
              <a:t>6/15/2023</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ECECFCD-EAED-48DE-BF34-25BAFD7D891F}"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434217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C69D3D-1DA2-4715-8ED9-0CEE8AB71CD5}" type="datetimeFigureOut">
              <a:rPr lang="en-US" smtClean="0"/>
              <a:t>6/15/2023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CECFCD-EAED-48DE-BF34-25BAFD7D891F}" type="slidenum">
              <a:rPr lang="en-US" smtClean="0"/>
              <a:t>‹#›</a:t>
            </a:fld>
            <a:endParaRPr lang="en-US"/>
          </a:p>
        </p:txBody>
      </p:sp>
    </p:spTree>
    <p:extLst>
      <p:ext uri="{BB962C8B-B14F-4D97-AF65-F5344CB8AC3E}">
        <p14:creationId xmlns:p14="http://schemas.microsoft.com/office/powerpoint/2010/main" val="2591173493"/>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C69D3D-1DA2-4715-8ED9-0CEE8AB71CD5}" type="datetimeFigureOut">
              <a:rPr lang="en-US" smtClean="0"/>
              <a:t>6/15/2023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CECFCD-EAED-48DE-BF34-25BAFD7D891F}" type="slidenum">
              <a:rPr lang="en-US" smtClean="0"/>
              <a:t>‹#›</a:t>
            </a:fld>
            <a:endParaRPr lang="en-US"/>
          </a:p>
        </p:txBody>
      </p:sp>
    </p:spTree>
    <p:extLst>
      <p:ext uri="{BB962C8B-B14F-4D97-AF65-F5344CB8AC3E}">
        <p14:creationId xmlns:p14="http://schemas.microsoft.com/office/powerpoint/2010/main" val="580651240"/>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C69D3D-1DA2-4715-8ED9-0CEE8AB71CD5}" type="datetimeFigureOut">
              <a:rPr lang="en-US" smtClean="0"/>
              <a:t>6/15/2023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CECFCD-EAED-48DE-BF34-25BAFD7D891F}" type="slidenum">
              <a:rPr lang="en-US" smtClean="0"/>
              <a:t>‹#›</a:t>
            </a:fld>
            <a:endParaRPr lang="en-US"/>
          </a:p>
        </p:txBody>
      </p:sp>
    </p:spTree>
    <p:extLst>
      <p:ext uri="{BB962C8B-B14F-4D97-AF65-F5344CB8AC3E}">
        <p14:creationId xmlns:p14="http://schemas.microsoft.com/office/powerpoint/2010/main" val="2259799467"/>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C69D3D-1DA2-4715-8ED9-0CEE8AB71CD5}" type="datetimeFigureOut">
              <a:rPr lang="en-US" smtClean="0"/>
              <a:t>6/15/2023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CECFCD-EAED-48DE-BF34-25BAFD7D891F}"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93348418"/>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C69D3D-1DA2-4715-8ED9-0CEE8AB71CD5}" type="datetimeFigureOut">
              <a:rPr lang="en-US" smtClean="0"/>
              <a:t>6/15/2023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CECFCD-EAED-48DE-BF34-25BAFD7D891F}" type="slidenum">
              <a:rPr lang="en-US" smtClean="0"/>
              <a:t>‹#›</a:t>
            </a:fld>
            <a:endParaRPr lang="en-US"/>
          </a:p>
        </p:txBody>
      </p:sp>
    </p:spTree>
    <p:extLst>
      <p:ext uri="{BB962C8B-B14F-4D97-AF65-F5344CB8AC3E}">
        <p14:creationId xmlns:p14="http://schemas.microsoft.com/office/powerpoint/2010/main" val="3799364061"/>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C69D3D-1DA2-4715-8ED9-0CEE8AB71CD5}" type="datetimeFigureOut">
              <a:rPr lang="en-US" smtClean="0"/>
              <a:t>6/15/2023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CECFCD-EAED-48DE-BF34-25BAFD7D891F}" type="slidenum">
              <a:rPr lang="en-US" smtClean="0"/>
              <a:t>‹#›</a:t>
            </a:fld>
            <a:endParaRPr lang="en-US"/>
          </a:p>
        </p:txBody>
      </p:sp>
    </p:spTree>
    <p:extLst>
      <p:ext uri="{BB962C8B-B14F-4D97-AF65-F5344CB8AC3E}">
        <p14:creationId xmlns:p14="http://schemas.microsoft.com/office/powerpoint/2010/main" val="535052382"/>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C69D3D-1DA2-4715-8ED9-0CEE8AB71CD5}" type="datetimeFigureOut">
              <a:rPr lang="en-US" smtClean="0"/>
              <a:t>6/15/2023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ECECFCD-EAED-48DE-BF34-25BAFD7D891F}" type="slidenum">
              <a:rPr lang="en-US" smtClean="0"/>
              <a:t>‹#›</a:t>
            </a:fld>
            <a:endParaRPr lang="en-US"/>
          </a:p>
        </p:txBody>
      </p:sp>
    </p:spTree>
    <p:extLst>
      <p:ext uri="{BB962C8B-B14F-4D97-AF65-F5344CB8AC3E}">
        <p14:creationId xmlns:p14="http://schemas.microsoft.com/office/powerpoint/2010/main" val="1094603452"/>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C69D3D-1DA2-4715-8ED9-0CEE8AB71CD5}" type="datetimeFigureOut">
              <a:rPr lang="en-US" smtClean="0"/>
              <a:t>6/15/2023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ECECFCD-EAED-48DE-BF34-25BAFD7D891F}" type="slidenum">
              <a:rPr lang="en-US" smtClean="0"/>
              <a:t>‹#›</a:t>
            </a:fld>
            <a:endParaRPr lang="en-US"/>
          </a:p>
        </p:txBody>
      </p:sp>
    </p:spTree>
    <p:extLst>
      <p:ext uri="{BB962C8B-B14F-4D97-AF65-F5344CB8AC3E}">
        <p14:creationId xmlns:p14="http://schemas.microsoft.com/office/powerpoint/2010/main" val="303832635"/>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C69D3D-1DA2-4715-8ED9-0CEE8AB71CD5}" type="datetimeFigureOut">
              <a:rPr lang="en-US" smtClean="0"/>
              <a:t>6/15/2023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CECFCD-EAED-48DE-BF34-25BAFD7D891F}" type="slidenum">
              <a:rPr lang="en-US" smtClean="0"/>
              <a:t>‹#›</a:t>
            </a:fld>
            <a:endParaRPr lang="en-US"/>
          </a:p>
        </p:txBody>
      </p:sp>
    </p:spTree>
    <p:extLst>
      <p:ext uri="{BB962C8B-B14F-4D97-AF65-F5344CB8AC3E}">
        <p14:creationId xmlns:p14="http://schemas.microsoft.com/office/powerpoint/2010/main" val="3628109591"/>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C69D3D-1DA2-4715-8ED9-0CEE8AB71CD5}" type="datetimeFigureOut">
              <a:rPr lang="en-US" smtClean="0"/>
              <a:t>6/15/2023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CECFCD-EAED-48DE-BF34-25BAFD7D891F}" type="slidenum">
              <a:rPr lang="en-US" smtClean="0"/>
              <a:t>‹#›</a:t>
            </a:fld>
            <a:endParaRPr lang="en-US"/>
          </a:p>
        </p:txBody>
      </p:sp>
    </p:spTree>
    <p:extLst>
      <p:ext uri="{BB962C8B-B14F-4D97-AF65-F5344CB8AC3E}">
        <p14:creationId xmlns:p14="http://schemas.microsoft.com/office/powerpoint/2010/main" val="4128994756"/>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2FC69D3D-1DA2-4715-8ED9-0CEE8AB71CD5}" type="datetimeFigureOut">
              <a:rPr lang="en-US" smtClean="0"/>
              <a:t>6/15/2023</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ECECFCD-EAED-48DE-BF34-25BAFD7D891F}" type="slidenum">
              <a:rPr lang="en-US" smtClean="0"/>
              <a:t>‹#›</a:t>
            </a:fld>
            <a:endParaRPr lang="en-US"/>
          </a:p>
        </p:txBody>
      </p:sp>
    </p:spTree>
    <p:extLst>
      <p:ext uri="{BB962C8B-B14F-4D97-AF65-F5344CB8AC3E}">
        <p14:creationId xmlns:p14="http://schemas.microsoft.com/office/powerpoint/2010/main" val="247655885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iaarbook.github.io/vision-por-computadora/"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visualisingadvocacy.org/resources/tools/processing" TargetMode="External"/><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3999" y="2347554"/>
            <a:ext cx="8548049" cy="1369337"/>
          </a:xfrm>
        </p:spPr>
        <p:txBody>
          <a:bodyPr>
            <a:normAutofit/>
          </a:bodyPr>
          <a:lstStyle/>
          <a:p>
            <a:r>
              <a:rPr lang="en-US" sz="4000" dirty="0"/>
              <a:t>Numerical Computing</a:t>
            </a:r>
            <a:br>
              <a:rPr lang="en-US" sz="4000" dirty="0"/>
            </a:br>
            <a:r>
              <a:rPr lang="en-US" sz="4000" dirty="0"/>
              <a:t>Project</a:t>
            </a:r>
            <a:endParaRPr lang="en-US" sz="4800" dirty="0"/>
          </a:p>
        </p:txBody>
      </p:sp>
      <p:sp>
        <p:nvSpPr>
          <p:cNvPr id="3" name="Subtitle 2"/>
          <p:cNvSpPr>
            <a:spLocks noGrp="1"/>
          </p:cNvSpPr>
          <p:nvPr>
            <p:ph type="subTitle" idx="1"/>
          </p:nvPr>
        </p:nvSpPr>
        <p:spPr>
          <a:xfrm>
            <a:off x="1523999" y="3983734"/>
            <a:ext cx="7898781" cy="1025510"/>
          </a:xfrm>
        </p:spPr>
        <p:txBody>
          <a:bodyPr vert="horz" lIns="91440" tIns="45720" rIns="91440" bIns="45720" rtlCol="0" anchor="t">
            <a:normAutofit/>
          </a:bodyPr>
          <a:lstStyle/>
          <a:p>
            <a:r>
              <a:rPr lang="en-US" sz="2400" dirty="0">
                <a:solidFill>
                  <a:srgbClr val="FFC000"/>
                </a:solidFill>
                <a:ea typeface="+mn-lt"/>
                <a:cs typeface="+mn-lt"/>
              </a:rPr>
              <a:t>image filters using convolution</a:t>
            </a:r>
          </a:p>
          <a:p>
            <a:r>
              <a:rPr lang="en-US" sz="2400" dirty="0">
                <a:solidFill>
                  <a:srgbClr val="FFC000"/>
                </a:solidFill>
                <a:ea typeface="+mn-lt"/>
                <a:cs typeface="+mn-lt"/>
              </a:rPr>
              <a:t>operations and mathematical kernels</a:t>
            </a:r>
            <a:endParaRPr lang="en-US" sz="2400">
              <a:solidFill>
                <a:srgbClr val="FFC000"/>
              </a:solidFill>
            </a:endParaRPr>
          </a:p>
        </p:txBody>
      </p:sp>
      <p:pic>
        <p:nvPicPr>
          <p:cNvPr id="8" name="Picture 7">
            <a:extLst>
              <a:ext uri="{FF2B5EF4-FFF2-40B4-BE49-F238E27FC236}">
                <a16:creationId xmlns:a16="http://schemas.microsoft.com/office/drawing/2014/main" id="{7F6D8F15-C157-41A3-BBBB-AFE59DCD0B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22709" y="178199"/>
            <a:ext cx="2546581" cy="2219497"/>
          </a:xfrm>
          <a:prstGeom prst="rect">
            <a:avLst/>
          </a:prstGeom>
        </p:spPr>
      </p:pic>
      <p:sp>
        <p:nvSpPr>
          <p:cNvPr id="4" name="TextBox 3">
            <a:extLst>
              <a:ext uri="{FF2B5EF4-FFF2-40B4-BE49-F238E27FC236}">
                <a16:creationId xmlns:a16="http://schemas.microsoft.com/office/drawing/2014/main" id="{6593E72C-2F55-0693-7C84-B4997E8240E5}"/>
              </a:ext>
            </a:extLst>
          </p:cNvPr>
          <p:cNvSpPr txBox="1"/>
          <p:nvPr/>
        </p:nvSpPr>
        <p:spPr>
          <a:xfrm>
            <a:off x="1527717" y="5272668"/>
            <a:ext cx="861548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BFBFBF"/>
                </a:solidFill>
              </a:rPr>
              <a:t>Submitted to: Sir Farrukh Shahzad</a:t>
            </a:r>
          </a:p>
        </p:txBody>
      </p:sp>
      <p:sp>
        <p:nvSpPr>
          <p:cNvPr id="5" name="TextBox 4">
            <a:extLst>
              <a:ext uri="{FF2B5EF4-FFF2-40B4-BE49-F238E27FC236}">
                <a16:creationId xmlns:a16="http://schemas.microsoft.com/office/drawing/2014/main" id="{D15319C6-ED95-EC20-5B66-DE145D130882}"/>
              </a:ext>
            </a:extLst>
          </p:cNvPr>
          <p:cNvSpPr txBox="1"/>
          <p:nvPr/>
        </p:nvSpPr>
        <p:spPr>
          <a:xfrm>
            <a:off x="1527716" y="5858107"/>
            <a:ext cx="505237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BFBFBF"/>
                </a:solidFill>
              </a:rPr>
              <a:t>Name: Uzair Ahmed Nasir - 357</a:t>
            </a:r>
            <a:endParaRPr lang="en-US" dirty="0"/>
          </a:p>
        </p:txBody>
      </p:sp>
    </p:spTree>
    <p:extLst>
      <p:ext uri="{BB962C8B-B14F-4D97-AF65-F5344CB8AC3E}">
        <p14:creationId xmlns:p14="http://schemas.microsoft.com/office/powerpoint/2010/main" val="319148483"/>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C3AB6-9F89-4BA6-973B-001515248824}"/>
              </a:ext>
            </a:extLst>
          </p:cNvPr>
          <p:cNvSpPr>
            <a:spLocks noGrp="1"/>
          </p:cNvSpPr>
          <p:nvPr>
            <p:ph type="title"/>
          </p:nvPr>
        </p:nvSpPr>
        <p:spPr>
          <a:xfrm>
            <a:off x="1229032" y="365760"/>
            <a:ext cx="5997678" cy="1325562"/>
          </a:xfrm>
        </p:spPr>
        <p:txBody>
          <a:bodyPr>
            <a:normAutofit/>
          </a:bodyPr>
          <a:lstStyle/>
          <a:p>
            <a:r>
              <a:rPr lang="en-US" dirty="0"/>
              <a:t>Introduction</a:t>
            </a:r>
          </a:p>
        </p:txBody>
      </p:sp>
      <p:sp>
        <p:nvSpPr>
          <p:cNvPr id="15" name="Rectangle 12">
            <a:extLst>
              <a:ext uri="{FF2B5EF4-FFF2-40B4-BE49-F238E27FC236}">
                <a16:creationId xmlns:a16="http://schemas.microsoft.com/office/drawing/2014/main" id="{60C2BF78-EE5B-49C7-ADD9-58CDBD13E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a:extLst>
              <a:ext uri="{FF2B5EF4-FFF2-40B4-BE49-F238E27FC236}">
                <a16:creationId xmlns:a16="http://schemas.microsoft.com/office/drawing/2014/main" id="{D0B91289-F401-4CFA-B928-E27A6DA99534}"/>
              </a:ext>
            </a:extLst>
          </p:cNvPr>
          <p:cNvSpPr>
            <a:spLocks noGrp="1"/>
          </p:cNvSpPr>
          <p:nvPr>
            <p:ph idx="1"/>
          </p:nvPr>
        </p:nvSpPr>
        <p:spPr>
          <a:xfrm>
            <a:off x="1211139" y="2005739"/>
            <a:ext cx="6015571" cy="4174398"/>
          </a:xfrm>
        </p:spPr>
        <p:txBody>
          <a:bodyPr vert="horz" lIns="91440" tIns="45720" rIns="91440" bIns="45720" rtlCol="0">
            <a:normAutofit/>
          </a:bodyPr>
          <a:lstStyle/>
          <a:p>
            <a:r>
              <a:rPr lang="en-US">
                <a:ea typeface="+mn-lt"/>
                <a:cs typeface="+mn-lt"/>
              </a:rPr>
              <a:t>In this project, we explore the concept of image filtering using convolution. Image filtering is a fundamental technique in image processing that helps enhance or modify images by applying various filters.</a:t>
            </a:r>
            <a:endParaRPr lang="en-US"/>
          </a:p>
          <a:p>
            <a:r>
              <a:rPr lang="en-US">
                <a:ea typeface="+mn-lt"/>
                <a:cs typeface="+mn-lt"/>
              </a:rPr>
              <a:t>Purpose: The purpose of this project is to implement image filtering algorithms from scratch using the Julia programming language. By understanding the mathematical concepts behind image filtering, we gain insights into how these algorithms work and their impact on image quality and features.</a:t>
            </a:r>
            <a:endParaRPr lang="en-US"/>
          </a:p>
        </p:txBody>
      </p:sp>
      <p:pic>
        <p:nvPicPr>
          <p:cNvPr id="7" name="Picture 7" descr="A picture containing light&#10;&#10;Description automatically generated">
            <a:extLst>
              <a:ext uri="{FF2B5EF4-FFF2-40B4-BE49-F238E27FC236}">
                <a16:creationId xmlns:a16="http://schemas.microsoft.com/office/drawing/2014/main" id="{DDC1A2C2-361F-3E0B-B492-730BF1337218}"/>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53920" r="3672"/>
          <a:stretch/>
        </p:blipFill>
        <p:spPr>
          <a:xfrm>
            <a:off x="7538689" y="10"/>
            <a:ext cx="4653311" cy="6857990"/>
          </a:xfrm>
          <a:prstGeom prst="rect">
            <a:avLst/>
          </a:prstGeom>
        </p:spPr>
      </p:pic>
    </p:spTree>
    <p:extLst>
      <p:ext uri="{BB962C8B-B14F-4D97-AF65-F5344CB8AC3E}">
        <p14:creationId xmlns:p14="http://schemas.microsoft.com/office/powerpoint/2010/main" val="3198753762"/>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F1ACBE00-0221-433D-8EA5-D9D7B45F3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9">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2" descr="A picture containing indoor, flower, dark, clothes&#10;&#10;Description automatically generated">
            <a:extLst>
              <a:ext uri="{FF2B5EF4-FFF2-40B4-BE49-F238E27FC236}">
                <a16:creationId xmlns:a16="http://schemas.microsoft.com/office/drawing/2014/main" id="{0BFF3A0E-C26E-0699-0F71-531A89DE3007}"/>
              </a:ext>
            </a:extLst>
          </p:cNvPr>
          <p:cNvPicPr>
            <a:picLocks noChangeAspect="1"/>
          </p:cNvPicPr>
          <p:nvPr/>
        </p:nvPicPr>
        <p:blipFill rotWithShape="1">
          <a:blip r:embed="rId2">
            <a:alphaModFix amt="40000"/>
            <a:extLst>
              <a:ext uri="{837473B0-CC2E-450A-ABE3-18F120FF3D39}">
                <a1611:picAttrSrcUrl xmlns:a1611="http://schemas.microsoft.com/office/drawing/2016/11/main" r:id="rId3"/>
              </a:ext>
            </a:extLst>
          </a:blip>
          <a:srcRect r="5333" b="-1"/>
          <a:stretch/>
        </p:blipFill>
        <p:spPr>
          <a:xfrm>
            <a:off x="20" y="-2"/>
            <a:ext cx="12191980" cy="6858000"/>
          </a:xfrm>
          <a:prstGeom prst="rect">
            <a:avLst/>
          </a:prstGeom>
        </p:spPr>
      </p:pic>
      <p:sp>
        <p:nvSpPr>
          <p:cNvPr id="2" name="Title 1">
            <a:extLst>
              <a:ext uri="{FF2B5EF4-FFF2-40B4-BE49-F238E27FC236}">
                <a16:creationId xmlns:a16="http://schemas.microsoft.com/office/drawing/2014/main" id="{8D82CCB8-2C70-44DC-A270-6E49767EE2BA}"/>
              </a:ext>
            </a:extLst>
          </p:cNvPr>
          <p:cNvSpPr>
            <a:spLocks noGrp="1"/>
          </p:cNvSpPr>
          <p:nvPr>
            <p:ph type="title"/>
          </p:nvPr>
        </p:nvSpPr>
        <p:spPr>
          <a:xfrm>
            <a:off x="1261872" y="758952"/>
            <a:ext cx="9418320" cy="4041648"/>
          </a:xfrm>
        </p:spPr>
        <p:txBody>
          <a:bodyPr vert="horz" lIns="91440" tIns="45720" rIns="91440" bIns="45720" rtlCol="0" anchor="b">
            <a:normAutofit/>
          </a:bodyPr>
          <a:lstStyle/>
          <a:p>
            <a:pPr>
              <a:lnSpc>
                <a:spcPct val="85000"/>
              </a:lnSpc>
            </a:pPr>
            <a:r>
              <a:rPr lang="en-US" sz="7200"/>
              <a:t>Program Execution</a:t>
            </a:r>
            <a:br>
              <a:rPr lang="en-US" sz="7200"/>
            </a:br>
            <a:r>
              <a:rPr lang="en-US" sz="7200"/>
              <a:t>Live Demo</a:t>
            </a:r>
          </a:p>
        </p:txBody>
      </p:sp>
      <p:sp>
        <p:nvSpPr>
          <p:cNvPr id="13" name="TextBox 12">
            <a:extLst>
              <a:ext uri="{FF2B5EF4-FFF2-40B4-BE49-F238E27FC236}">
                <a16:creationId xmlns:a16="http://schemas.microsoft.com/office/drawing/2014/main" id="{61B20A38-95B5-07E0-7918-A4581647A951}"/>
              </a:ext>
            </a:extLst>
          </p:cNvPr>
          <p:cNvSpPr txBox="1"/>
          <p:nvPr/>
        </p:nvSpPr>
        <p:spPr>
          <a:xfrm>
            <a:off x="9870532" y="6657943"/>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15392182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89683EB-D202-4B4D-B1BD-8BA6965FB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292840"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descr="Pixelated Background Free Stock Photo - Public Domain Pictures">
            <a:extLst>
              <a:ext uri="{FF2B5EF4-FFF2-40B4-BE49-F238E27FC236}">
                <a16:creationId xmlns:a16="http://schemas.microsoft.com/office/drawing/2014/main" id="{3B45C857-9923-92A4-25E3-A09AE5D1BA0F}"/>
              </a:ext>
            </a:extLst>
          </p:cNvPr>
          <p:cNvPicPr>
            <a:picLocks noChangeAspect="1"/>
          </p:cNvPicPr>
          <p:nvPr/>
        </p:nvPicPr>
        <p:blipFill rotWithShape="1">
          <a:blip r:embed="rId2">
            <a:alphaModFix amt="35000"/>
          </a:blip>
          <a:srcRect b="8678"/>
          <a:stretch/>
        </p:blipFill>
        <p:spPr>
          <a:xfrm>
            <a:off x="20" y="10"/>
            <a:ext cx="11292820" cy="6857990"/>
          </a:xfrm>
          <a:prstGeom prst="rect">
            <a:avLst/>
          </a:prstGeom>
        </p:spPr>
      </p:pic>
      <p:sp>
        <p:nvSpPr>
          <p:cNvPr id="2" name="Title 1"/>
          <p:cNvSpPr>
            <a:spLocks noGrp="1"/>
          </p:cNvSpPr>
          <p:nvPr>
            <p:ph type="title"/>
          </p:nvPr>
        </p:nvSpPr>
        <p:spPr>
          <a:xfrm>
            <a:off x="1261872" y="365760"/>
            <a:ext cx="9692640" cy="1325562"/>
          </a:xfrm>
        </p:spPr>
        <p:txBody>
          <a:bodyPr>
            <a:normAutofit/>
          </a:bodyPr>
          <a:lstStyle/>
          <a:p>
            <a:r>
              <a:rPr lang="en-US" dirty="0">
                <a:solidFill>
                  <a:schemeClr val="bg1"/>
                </a:solidFill>
              </a:rPr>
              <a:t>Mathematical Tool - Convolution</a:t>
            </a:r>
          </a:p>
        </p:txBody>
      </p:sp>
      <p:sp>
        <p:nvSpPr>
          <p:cNvPr id="5" name="Content Placeholder 4">
            <a:extLst>
              <a:ext uri="{FF2B5EF4-FFF2-40B4-BE49-F238E27FC236}">
                <a16:creationId xmlns:a16="http://schemas.microsoft.com/office/drawing/2014/main" id="{4316D13B-340B-4E05-83CE-AFAFE419716D}"/>
              </a:ext>
            </a:extLst>
          </p:cNvPr>
          <p:cNvSpPr>
            <a:spLocks noGrp="1"/>
          </p:cNvSpPr>
          <p:nvPr>
            <p:ph idx="1"/>
          </p:nvPr>
        </p:nvSpPr>
        <p:spPr>
          <a:xfrm>
            <a:off x="1261872" y="2057072"/>
            <a:ext cx="8595360" cy="4174398"/>
          </a:xfrm>
        </p:spPr>
        <p:txBody>
          <a:bodyPr vert="horz" lIns="91440" tIns="45720" rIns="91440" bIns="45720" rtlCol="0" anchor="t">
            <a:normAutofit/>
          </a:bodyPr>
          <a:lstStyle/>
          <a:p>
            <a:r>
              <a:rPr lang="en-US" dirty="0">
                <a:solidFill>
                  <a:schemeClr val="bg1"/>
                </a:solidFill>
                <a:ea typeface="+mn-lt"/>
                <a:cs typeface="+mn-lt"/>
              </a:rPr>
              <a:t>Convolution: Illuminating Image Transformation</a:t>
            </a:r>
            <a:endParaRPr lang="en-US" dirty="0">
              <a:solidFill>
                <a:schemeClr val="bg1"/>
              </a:solidFill>
            </a:endParaRPr>
          </a:p>
          <a:p>
            <a:pPr lvl="1">
              <a:buFont typeface="Wingdings 2" pitchFamily="34" charset="0"/>
              <a:buChar char=""/>
            </a:pPr>
            <a:r>
              <a:rPr lang="en-US" sz="1800" dirty="0">
                <a:solidFill>
                  <a:schemeClr val="bg1"/>
                </a:solidFill>
                <a:ea typeface="+mn-lt"/>
                <a:cs typeface="+mn-lt"/>
              </a:rPr>
              <a:t>Convolution: A fundamental mathematical operation in image processing.</a:t>
            </a:r>
            <a:endParaRPr lang="en-US" sz="1800" dirty="0">
              <a:solidFill>
                <a:schemeClr val="bg1"/>
              </a:solidFill>
            </a:endParaRPr>
          </a:p>
          <a:p>
            <a:pPr lvl="1">
              <a:buFont typeface="Wingdings 2" pitchFamily="34" charset="0"/>
              <a:buChar char=""/>
            </a:pPr>
            <a:r>
              <a:rPr lang="en-US" sz="1800" dirty="0">
                <a:solidFill>
                  <a:schemeClr val="bg1"/>
                </a:solidFill>
                <a:ea typeface="+mn-lt"/>
                <a:cs typeface="+mn-lt"/>
              </a:rPr>
              <a:t>It involves overlaying a kernel on an image and performing a weighted sum of pixel values.</a:t>
            </a:r>
            <a:endParaRPr lang="en-US" sz="1800" dirty="0">
              <a:solidFill>
                <a:schemeClr val="bg1"/>
              </a:solidFill>
            </a:endParaRPr>
          </a:p>
          <a:p>
            <a:r>
              <a:rPr lang="en-US" dirty="0">
                <a:solidFill>
                  <a:schemeClr val="bg1"/>
                </a:solidFill>
                <a:ea typeface="+mn-lt"/>
                <a:cs typeface="+mn-lt"/>
              </a:rPr>
              <a:t>Kernel: Unveiling the Magic of Matrix Mathematics</a:t>
            </a:r>
            <a:endParaRPr lang="en-US" spc="0" dirty="0">
              <a:solidFill>
                <a:schemeClr val="bg1"/>
              </a:solidFill>
              <a:ea typeface="+mn-lt"/>
              <a:cs typeface="+mn-lt"/>
            </a:endParaRPr>
          </a:p>
          <a:p>
            <a:pPr lvl="1"/>
            <a:r>
              <a:rPr lang="en-US" sz="1800" spc="0" dirty="0">
                <a:solidFill>
                  <a:schemeClr val="bg1"/>
                </a:solidFill>
                <a:ea typeface="+mn-lt"/>
                <a:cs typeface="+mn-lt"/>
              </a:rPr>
              <a:t>The kernel acts as a filter,</a:t>
            </a:r>
            <a:r>
              <a:rPr lang="en-US" sz="1800" dirty="0">
                <a:solidFill>
                  <a:schemeClr val="bg1"/>
                </a:solidFill>
                <a:ea typeface="+mn-lt"/>
                <a:cs typeface="+mn-lt"/>
              </a:rPr>
              <a:t> affecting </a:t>
            </a:r>
            <a:r>
              <a:rPr lang="en-US" sz="1800" spc="0" dirty="0">
                <a:solidFill>
                  <a:schemeClr val="bg1"/>
                </a:solidFill>
                <a:ea typeface="+mn-lt"/>
                <a:cs typeface="+mn-lt"/>
              </a:rPr>
              <a:t>the </a:t>
            </a:r>
            <a:r>
              <a:rPr lang="en-US" sz="1800" dirty="0">
                <a:solidFill>
                  <a:schemeClr val="bg1"/>
                </a:solidFill>
                <a:ea typeface="+mn-lt"/>
                <a:cs typeface="+mn-lt"/>
              </a:rPr>
              <a:t>contribution </a:t>
            </a:r>
            <a:r>
              <a:rPr lang="en-US" sz="1800" spc="0" dirty="0">
                <a:solidFill>
                  <a:schemeClr val="bg1"/>
                </a:solidFill>
                <a:ea typeface="+mn-lt"/>
                <a:cs typeface="+mn-lt"/>
              </a:rPr>
              <a:t>of </a:t>
            </a:r>
            <a:r>
              <a:rPr lang="en-US" sz="1800" dirty="0">
                <a:solidFill>
                  <a:schemeClr val="bg1"/>
                </a:solidFill>
                <a:ea typeface="+mn-lt"/>
                <a:cs typeface="+mn-lt"/>
              </a:rPr>
              <a:t>neighboring pixels to the final output</a:t>
            </a:r>
            <a:r>
              <a:rPr lang="en-US" sz="1800" spc="0" dirty="0">
                <a:solidFill>
                  <a:schemeClr val="bg1"/>
                </a:solidFill>
                <a:ea typeface="+mn-lt"/>
                <a:cs typeface="+mn-lt"/>
              </a:rPr>
              <a:t>.</a:t>
            </a:r>
          </a:p>
          <a:p>
            <a:pPr lvl="1">
              <a:buFont typeface="Wingdings 2" pitchFamily="34" charset="0"/>
              <a:buChar char=""/>
            </a:pPr>
            <a:r>
              <a:rPr lang="en-US" sz="1800" dirty="0">
                <a:solidFill>
                  <a:schemeClr val="bg1"/>
                </a:solidFill>
                <a:ea typeface="+mn-lt"/>
                <a:cs typeface="+mn-lt"/>
              </a:rPr>
              <a:t>Kernels are mathematical matrices that influence the outcome of convolution.</a:t>
            </a:r>
          </a:p>
          <a:p>
            <a:pPr lvl="1">
              <a:buFont typeface="Wingdings 2" pitchFamily="34" charset="0"/>
              <a:buChar char=""/>
            </a:pPr>
            <a:r>
              <a:rPr lang="en-US" sz="1800" dirty="0">
                <a:solidFill>
                  <a:schemeClr val="bg1"/>
                </a:solidFill>
                <a:ea typeface="+mn-lt"/>
                <a:cs typeface="+mn-lt"/>
              </a:rPr>
              <a:t>Different kernels accentuate or suppress specific image features.</a:t>
            </a:r>
            <a:endParaRPr lang="en-US" sz="1800" dirty="0">
              <a:solidFill>
                <a:schemeClr val="bg1"/>
              </a:solidFill>
            </a:endParaRPr>
          </a:p>
        </p:txBody>
      </p:sp>
    </p:spTree>
    <p:extLst>
      <p:ext uri="{BB962C8B-B14F-4D97-AF65-F5344CB8AC3E}">
        <p14:creationId xmlns:p14="http://schemas.microsoft.com/office/powerpoint/2010/main" val="737192082"/>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500"/>
                                        <p:tgtEl>
                                          <p:spTgt spid="5">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500"/>
                                        <p:tgtEl>
                                          <p:spTgt spid="5">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fade">
                                      <p:cBhvr>
                                        <p:cTn id="2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89683EB-D202-4B4D-B1BD-8BA6965FB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292840"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descr="Pixelated Background Free Stock Photo - Public Domain Pictures">
            <a:extLst>
              <a:ext uri="{FF2B5EF4-FFF2-40B4-BE49-F238E27FC236}">
                <a16:creationId xmlns:a16="http://schemas.microsoft.com/office/drawing/2014/main" id="{3B45C857-9923-92A4-25E3-A09AE5D1BA0F}"/>
              </a:ext>
            </a:extLst>
          </p:cNvPr>
          <p:cNvPicPr>
            <a:picLocks noChangeAspect="1"/>
          </p:cNvPicPr>
          <p:nvPr/>
        </p:nvPicPr>
        <p:blipFill rotWithShape="1">
          <a:blip r:embed="rId2">
            <a:alphaModFix amt="35000"/>
          </a:blip>
          <a:srcRect b="8678"/>
          <a:stretch/>
        </p:blipFill>
        <p:spPr>
          <a:xfrm>
            <a:off x="20" y="10"/>
            <a:ext cx="11292820" cy="6857990"/>
          </a:xfrm>
          <a:prstGeom prst="rect">
            <a:avLst/>
          </a:prstGeom>
        </p:spPr>
      </p:pic>
      <p:sp>
        <p:nvSpPr>
          <p:cNvPr id="2" name="Title 1"/>
          <p:cNvSpPr>
            <a:spLocks noGrp="1"/>
          </p:cNvSpPr>
          <p:nvPr>
            <p:ph type="title"/>
          </p:nvPr>
        </p:nvSpPr>
        <p:spPr>
          <a:xfrm>
            <a:off x="1261872" y="365760"/>
            <a:ext cx="9692640" cy="1325562"/>
          </a:xfrm>
        </p:spPr>
        <p:txBody>
          <a:bodyPr>
            <a:normAutofit/>
          </a:bodyPr>
          <a:lstStyle/>
          <a:p>
            <a:r>
              <a:rPr lang="en-US">
                <a:solidFill>
                  <a:schemeClr val="bg1"/>
                </a:solidFill>
              </a:rPr>
              <a:t>Mathematical Tool - Convolution</a:t>
            </a:r>
          </a:p>
        </p:txBody>
      </p:sp>
      <p:sp>
        <p:nvSpPr>
          <p:cNvPr id="5" name="Content Placeholder 4">
            <a:extLst>
              <a:ext uri="{FF2B5EF4-FFF2-40B4-BE49-F238E27FC236}">
                <a16:creationId xmlns:a16="http://schemas.microsoft.com/office/drawing/2014/main" id="{4316D13B-340B-4E05-83CE-AFAFE419716D}"/>
              </a:ext>
            </a:extLst>
          </p:cNvPr>
          <p:cNvSpPr>
            <a:spLocks noGrp="1"/>
          </p:cNvSpPr>
          <p:nvPr>
            <p:ph idx="1"/>
          </p:nvPr>
        </p:nvSpPr>
        <p:spPr>
          <a:xfrm>
            <a:off x="1261872" y="2057072"/>
            <a:ext cx="8595360" cy="4174398"/>
          </a:xfrm>
        </p:spPr>
        <p:txBody>
          <a:bodyPr vert="horz" lIns="91440" tIns="45720" rIns="91440" bIns="45720" rtlCol="0" anchor="t">
            <a:normAutofit/>
          </a:bodyPr>
          <a:lstStyle/>
          <a:p>
            <a:r>
              <a:rPr lang="en-US" dirty="0">
                <a:solidFill>
                  <a:schemeClr val="bg1"/>
                </a:solidFill>
                <a:ea typeface="+mn-lt"/>
                <a:cs typeface="+mn-lt"/>
              </a:rPr>
              <a:t>Transforming Images: Unraveling the Mathematical Process</a:t>
            </a:r>
            <a:endParaRPr lang="en-US" dirty="0">
              <a:solidFill>
                <a:schemeClr val="bg1"/>
              </a:solidFill>
            </a:endParaRPr>
          </a:p>
          <a:p>
            <a:pPr lvl="1"/>
            <a:r>
              <a:rPr lang="en-US" sz="1800" dirty="0">
                <a:solidFill>
                  <a:schemeClr val="bg1"/>
                </a:solidFill>
                <a:ea typeface="+mn-lt"/>
                <a:cs typeface="+mn-lt"/>
              </a:rPr>
              <a:t>Convolution applies the kernel to each pixel in the image, calculating a weighted sum of neighboring pixels.</a:t>
            </a:r>
          </a:p>
          <a:p>
            <a:pPr lvl="1"/>
            <a:r>
              <a:rPr lang="en-US" sz="1800" dirty="0">
                <a:solidFill>
                  <a:schemeClr val="bg1"/>
                </a:solidFill>
                <a:ea typeface="+mn-lt"/>
                <a:cs typeface="+mn-lt"/>
              </a:rPr>
              <a:t>This process emphasizes or suppresses image features, leading to various transformations.</a:t>
            </a:r>
          </a:p>
          <a:p>
            <a:r>
              <a:rPr lang="en-US" dirty="0">
                <a:solidFill>
                  <a:schemeClr val="bg1"/>
                </a:solidFill>
                <a:ea typeface="+mn-lt"/>
                <a:cs typeface="+mn-lt"/>
              </a:rPr>
              <a:t>Convolution Unleashed: Transforming Pixels into Gold</a:t>
            </a:r>
            <a:endParaRPr lang="en-US" dirty="0">
              <a:solidFill>
                <a:schemeClr val="bg1"/>
              </a:solidFill>
            </a:endParaRPr>
          </a:p>
          <a:p>
            <a:pPr lvl="1"/>
            <a:r>
              <a:rPr lang="en-US" sz="1800" spc="10" dirty="0">
                <a:solidFill>
                  <a:schemeClr val="bg1"/>
                </a:solidFill>
                <a:ea typeface="+mn-lt"/>
                <a:cs typeface="+mn-lt"/>
              </a:rPr>
              <a:t>Convolution unlocks the artistic and scientific potential of images through mathematical operations.</a:t>
            </a:r>
            <a:endParaRPr lang="en-US" sz="1800" dirty="0">
              <a:solidFill>
                <a:schemeClr val="bg1"/>
              </a:solidFill>
              <a:ea typeface="+mn-lt"/>
              <a:cs typeface="+mn-lt"/>
            </a:endParaRPr>
          </a:p>
          <a:p>
            <a:pPr lvl="1">
              <a:buFont typeface="Wingdings 2" pitchFamily="34" charset="0"/>
              <a:buChar char=""/>
            </a:pPr>
            <a:r>
              <a:rPr lang="en-US" sz="1800" dirty="0">
                <a:solidFill>
                  <a:schemeClr val="bg1"/>
                </a:solidFill>
                <a:ea typeface="+mn-lt"/>
                <a:cs typeface="+mn-lt"/>
              </a:rPr>
              <a:t>Pixels are transformed using mathematical tools, combining art and science.</a:t>
            </a:r>
            <a:endParaRPr lang="en-US" sz="1800" dirty="0">
              <a:solidFill>
                <a:schemeClr val="bg1"/>
              </a:solidFill>
            </a:endParaRPr>
          </a:p>
          <a:p>
            <a:pPr lvl="1">
              <a:buFont typeface="Wingdings 2" pitchFamily="34" charset="0"/>
              <a:buChar char=""/>
            </a:pPr>
            <a:r>
              <a:rPr lang="en-US" sz="1800" dirty="0">
                <a:solidFill>
                  <a:schemeClr val="bg1"/>
                </a:solidFill>
                <a:ea typeface="+mn-lt"/>
                <a:cs typeface="+mn-lt"/>
              </a:rPr>
              <a:t>Convolution empowers us to harness the hidden potential within each pixel.</a:t>
            </a:r>
          </a:p>
        </p:txBody>
      </p:sp>
    </p:spTree>
    <p:extLst>
      <p:ext uri="{BB962C8B-B14F-4D97-AF65-F5344CB8AC3E}">
        <p14:creationId xmlns:p14="http://schemas.microsoft.com/office/powerpoint/2010/main" val="1648972258"/>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500"/>
                                        <p:tgtEl>
                                          <p:spTgt spid="5">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500"/>
                                        <p:tgtEl>
                                          <p:spTgt spid="5">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fade">
                                      <p:cBhvr>
                                        <p:cTn id="2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Picture 53">
            <a:extLst>
              <a:ext uri="{FF2B5EF4-FFF2-40B4-BE49-F238E27FC236}">
                <a16:creationId xmlns:a16="http://schemas.microsoft.com/office/drawing/2014/main" id="{E5DDDB98-187F-45F5-98B3-466001F4ACC6}"/>
              </a:ext>
            </a:extLst>
          </p:cNvPr>
          <p:cNvPicPr>
            <a:picLocks noChangeAspect="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4378937-69B8-4C9E-9B3A-43903D529D83}"/>
              </a:ext>
            </a:extLst>
          </p:cNvPr>
          <p:cNvSpPr>
            <a:spLocks noGrp="1"/>
          </p:cNvSpPr>
          <p:nvPr>
            <p:ph type="title"/>
          </p:nvPr>
        </p:nvSpPr>
        <p:spPr>
          <a:xfrm>
            <a:off x="1261872" y="503238"/>
            <a:ext cx="9692640" cy="1325562"/>
          </a:xfrm>
        </p:spPr>
        <p:txBody>
          <a:bodyPr/>
          <a:lstStyle/>
          <a:p>
            <a:pPr algn="ctr"/>
            <a:r>
              <a:rPr lang="en-US" dirty="0">
                <a:solidFill>
                  <a:schemeClr val="bg1"/>
                </a:solidFill>
              </a:rPr>
              <a:t>QnA</a:t>
            </a:r>
          </a:p>
        </p:txBody>
      </p:sp>
      <p:sp>
        <p:nvSpPr>
          <p:cNvPr id="3" name="Content Placeholder 2">
            <a:extLst>
              <a:ext uri="{FF2B5EF4-FFF2-40B4-BE49-F238E27FC236}">
                <a16:creationId xmlns:a16="http://schemas.microsoft.com/office/drawing/2014/main" id="{38571923-B5E5-478E-875D-53B5326593AC}"/>
              </a:ext>
            </a:extLst>
          </p:cNvPr>
          <p:cNvSpPr>
            <a:spLocks noGrp="1"/>
          </p:cNvSpPr>
          <p:nvPr>
            <p:ph idx="1"/>
          </p:nvPr>
        </p:nvSpPr>
        <p:spPr>
          <a:xfrm>
            <a:off x="1261872" y="3131185"/>
            <a:ext cx="8788400" cy="663257"/>
          </a:xfrm>
        </p:spPr>
        <p:txBody>
          <a:bodyPr vert="horz" lIns="91440" tIns="45720" rIns="91440" bIns="45720" rtlCol="0" anchor="t">
            <a:normAutofit/>
          </a:bodyPr>
          <a:lstStyle/>
          <a:p>
            <a:pPr algn="ctr"/>
            <a:r>
              <a:rPr lang="en-US" sz="2400" dirty="0">
                <a:solidFill>
                  <a:schemeClr val="bg1"/>
                </a:solidFill>
              </a:rPr>
              <a:t>If you have any questions, please don't ask</a:t>
            </a:r>
            <a:endParaRPr lang="en-US" sz="2400"/>
          </a:p>
        </p:txBody>
      </p:sp>
    </p:spTree>
    <p:extLst>
      <p:ext uri="{BB962C8B-B14F-4D97-AF65-F5344CB8AC3E}">
        <p14:creationId xmlns:p14="http://schemas.microsoft.com/office/powerpoint/2010/main" val="4029910091"/>
      </p:ext>
    </p:extLst>
  </p:cSld>
  <p:clrMapOvr>
    <a:masterClrMapping/>
  </p:clrMapOvr>
  <mc:AlternateContent xmlns:mc="http://schemas.openxmlformats.org/markup-compatibility/2006" xmlns:p14="http://schemas.microsoft.com/office/powerpoint/2010/main">
    <mc:Choice Requires="p14">
      <p:transition spd="med">
        <p14:warp dir="in"/>
      </p:transition>
    </mc:Choice>
    <mc:Fallback xmlns="">
      <p:transition spd="med">
        <p:fade/>
      </p:transition>
    </mc:Fallback>
  </mc:AlternateContent>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Custom 3">
      <a:majorFont>
        <a:latin typeface="Arial Black"/>
        <a:ea typeface=""/>
        <a:cs typeface=""/>
      </a:majorFont>
      <a:minorFont>
        <a:latin typeface="Cascadia Mono SemiBold"/>
        <a:ea typeface=""/>
        <a:cs typeface=""/>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Slate</Template>
  <TotalTime>642</TotalTime>
  <Words>302</Words>
  <Application>Microsoft Office PowerPoint</Application>
  <PresentationFormat>Widescreen</PresentationFormat>
  <Paragraphs>28</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Arial Black</vt:lpstr>
      <vt:lpstr>Cascadia Mono SemiBold</vt:lpstr>
      <vt:lpstr>Wingdings 2</vt:lpstr>
      <vt:lpstr>View</vt:lpstr>
      <vt:lpstr>Numerical Computing Project</vt:lpstr>
      <vt:lpstr>Introduction</vt:lpstr>
      <vt:lpstr>Program Execution Live Demo</vt:lpstr>
      <vt:lpstr>Mathematical Tool - Convolution</vt:lpstr>
      <vt:lpstr>Mathematical Tool - Convolution</vt:lpstr>
      <vt:lpstr>QnA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Lahore Garrison University</dc:title>
  <dc:creator>zeeshan</dc:creator>
  <cp:lastModifiedBy>Uzair Ahmed Nasir</cp:lastModifiedBy>
  <cp:revision>204</cp:revision>
  <dcterms:created xsi:type="dcterms:W3CDTF">2022-01-23T10:10:55Z</dcterms:created>
  <dcterms:modified xsi:type="dcterms:W3CDTF">2023-06-15T07:50:53Z</dcterms:modified>
</cp:coreProperties>
</file>

<file path=docProps/thumbnail.jpeg>
</file>